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66" r:id="rId3"/>
    <p:sldId id="280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70" r:id="rId14"/>
    <p:sldId id="267" r:id="rId15"/>
    <p:sldId id="268" r:id="rId16"/>
    <p:sldId id="271" r:id="rId17"/>
    <p:sldId id="272" r:id="rId18"/>
    <p:sldId id="275" r:id="rId19"/>
    <p:sldId id="274" r:id="rId20"/>
    <p:sldId id="273" r:id="rId21"/>
    <p:sldId id="276" r:id="rId22"/>
    <p:sldId id="269" r:id="rId23"/>
    <p:sldId id="278" r:id="rId24"/>
    <p:sldId id="279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032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71C228-2066-4F3A-8860-899530E20EAF}" type="datetimeFigureOut">
              <a:rPr lang="en-US" smtClean="0"/>
              <a:pPr/>
              <a:t>2/28/2012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EF786D-180C-494A-AF50-FC7F3481E25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87720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EF786D-180C-494A-AF50-FC7F3481E256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EF786D-180C-494A-AF50-FC7F3481E256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82D441D-A792-4979-95F6-F5208CAF94AE}" type="slidenum">
              <a:rPr lang="en-US" altLang="en-US"/>
              <a:pPr/>
              <a:t>24</a:t>
            </a:fld>
            <a:endParaRPr lang="en-US" altLang="en-US"/>
          </a:p>
        </p:txBody>
      </p:sp>
      <p:sp>
        <p:nvSpPr>
          <p:cNvPr id="184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53DB-A356-44EB-BE08-B182462875F8}" type="datetimeFigureOut">
              <a:rPr lang="en-US" smtClean="0"/>
              <a:pPr/>
              <a:t>2/28/2012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8DB5-893E-44B8-AC08-DA81DD12193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53DB-A356-44EB-BE08-B182462875F8}" type="datetimeFigureOut">
              <a:rPr lang="en-US" smtClean="0"/>
              <a:pPr/>
              <a:t>2/28/2012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8DB5-893E-44B8-AC08-DA81DD12193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53DB-A356-44EB-BE08-B182462875F8}" type="datetimeFigureOut">
              <a:rPr lang="en-US" smtClean="0"/>
              <a:pPr/>
              <a:t>2/28/2012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8DB5-893E-44B8-AC08-DA81DD12193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82296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B135D78-44B7-4E95-994D-DDEB92D6AFA4}" type="slidenum">
              <a:rPr lang="en-US" altLang="en-US"/>
              <a:pPr/>
              <a:t>‹#›</a:t>
            </a:fld>
            <a:endParaRPr lang="en-US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242575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53DB-A356-44EB-BE08-B182462875F8}" type="datetimeFigureOut">
              <a:rPr lang="en-US" smtClean="0"/>
              <a:pPr/>
              <a:t>2/28/2012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8DB5-893E-44B8-AC08-DA81DD12193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53DB-A356-44EB-BE08-B182462875F8}" type="datetimeFigureOut">
              <a:rPr lang="en-US" smtClean="0"/>
              <a:pPr/>
              <a:t>2/28/2012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8DB5-893E-44B8-AC08-DA81DD12193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53DB-A356-44EB-BE08-B182462875F8}" type="datetimeFigureOut">
              <a:rPr lang="en-US" smtClean="0"/>
              <a:pPr/>
              <a:t>2/28/2012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8DB5-893E-44B8-AC08-DA81DD12193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53DB-A356-44EB-BE08-B182462875F8}" type="datetimeFigureOut">
              <a:rPr lang="en-US" smtClean="0"/>
              <a:pPr/>
              <a:t>2/28/2012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8DB5-893E-44B8-AC08-DA81DD12193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53DB-A356-44EB-BE08-B182462875F8}" type="datetimeFigureOut">
              <a:rPr lang="en-US" smtClean="0"/>
              <a:pPr/>
              <a:t>2/28/2012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F18DB5-893E-44B8-AC08-DA81DD12193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53DB-A356-44EB-BE08-B182462875F8}" type="datetimeFigureOut">
              <a:rPr lang="en-US" smtClean="0"/>
              <a:pPr/>
              <a:t>2/28/2012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8DB5-893E-44B8-AC08-DA81DD12193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53DB-A356-44EB-BE08-B182462875F8}" type="datetimeFigureOut">
              <a:rPr lang="en-US" smtClean="0"/>
              <a:pPr/>
              <a:t>2/28/2012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6AF18DB5-893E-44B8-AC08-DA81DD12193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026A53DB-A356-44EB-BE08-B182462875F8}" type="datetimeFigureOut">
              <a:rPr lang="en-US" smtClean="0"/>
              <a:pPr/>
              <a:t>2/28/2012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8DB5-893E-44B8-AC08-DA81DD12193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026A53DB-A356-44EB-BE08-B182462875F8}" type="datetimeFigureOut">
              <a:rPr lang="en-US" smtClean="0"/>
              <a:pPr/>
              <a:t>2/28/2012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6AF18DB5-893E-44B8-AC08-DA81DD12193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57400"/>
            <a:ext cx="6480048" cy="2514600"/>
          </a:xfrm>
        </p:spPr>
        <p:txBody>
          <a:bodyPr>
            <a:noAutofit/>
          </a:bodyPr>
          <a:lstStyle/>
          <a:p>
            <a:pPr algn="ctr"/>
            <a:r>
              <a:rPr lang="en-US" sz="8000" dirty="0" smtClean="0"/>
              <a:t>Weather Instruments</a:t>
            </a:r>
            <a:endParaRPr lang="en-US" sz="8000" dirty="0"/>
          </a:p>
        </p:txBody>
      </p:sp>
      <p:pic>
        <p:nvPicPr>
          <p:cNvPr id="14343" name="Picture 7" descr="C:\Users\admin\games\Favorites\Desktop\weather instruments\gif\sun_animated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5240020"/>
            <a:ext cx="1733550" cy="1617980"/>
          </a:xfrm>
          <a:prstGeom prst="rect">
            <a:avLst/>
          </a:prstGeom>
          <a:noFill/>
        </p:spPr>
      </p:pic>
      <p:pic>
        <p:nvPicPr>
          <p:cNvPr id="14345" name="Picture 9" descr="C:\Users\admin\games\Favorites\Desktop\weather instruments\gif\Sun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74155">
            <a:off x="6405137" y="4375748"/>
            <a:ext cx="2858574" cy="2477431"/>
          </a:xfrm>
          <a:prstGeom prst="rect">
            <a:avLst/>
          </a:prstGeom>
          <a:noFill/>
        </p:spPr>
      </p:pic>
      <p:pic>
        <p:nvPicPr>
          <p:cNvPr id="14346" name="Picture 10" descr="C:\Users\admin\games\Favorites\Desktop\weather instruments\1369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57200"/>
            <a:ext cx="2819400" cy="281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828800"/>
            <a:ext cx="2971800" cy="53339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>
                <a:solidFill>
                  <a:srgbClr val="FF99CC"/>
                </a:solidFill>
                <a:latin typeface="Arial Black" pitchFamily="34" charset="0"/>
              </a:rPr>
              <a:t>Anemometer</a:t>
            </a:r>
            <a:endParaRPr lang="en-US" b="1" dirty="0">
              <a:solidFill>
                <a:srgbClr val="FF99CC"/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0" y="2438400"/>
            <a:ext cx="4114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m</a:t>
            </a:r>
            <a:r>
              <a:rPr lang="en-US" sz="2800" dirty="0" smtClean="0"/>
              <a:t>easures the wind speed and is normally made of cups which are rotated by the motion of the wind.</a:t>
            </a:r>
            <a:endParaRPr lang="en-US" sz="2800" dirty="0"/>
          </a:p>
        </p:txBody>
      </p:sp>
      <p:pic>
        <p:nvPicPr>
          <p:cNvPr id="7170" name="Picture 2" descr="C:\Users\admin\games\Favorites\Desktop\weather instruments\anemometer.gi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8250" y="1466850"/>
            <a:ext cx="3429000" cy="365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828800"/>
            <a:ext cx="2819400" cy="7619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err="1" smtClean="0">
                <a:solidFill>
                  <a:srgbClr val="FF99CC"/>
                </a:solidFill>
                <a:latin typeface="Arial Black" pitchFamily="34" charset="0"/>
              </a:rPr>
              <a:t>Aerovane</a:t>
            </a:r>
            <a:endParaRPr lang="en-US" sz="3600" dirty="0">
              <a:solidFill>
                <a:srgbClr val="FF99CC"/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" y="2590800"/>
            <a:ext cx="3581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</a:t>
            </a:r>
            <a:r>
              <a:rPr lang="en-US" sz="2400" dirty="0" smtClean="0"/>
              <a:t>ndicates both the wind direction and wind speed or simply the wind velocity in a remote wind indicator panel.</a:t>
            </a:r>
            <a:endParaRPr lang="en-US" sz="2400" dirty="0"/>
          </a:p>
        </p:txBody>
      </p:sp>
      <p:pic>
        <p:nvPicPr>
          <p:cNvPr id="8194" name="Picture 2" descr="C:\Users\admin\games\Favorites\Desktop\weather instruments\aerovane.gi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676400"/>
            <a:ext cx="3635266" cy="3101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6693" y="1299692"/>
            <a:ext cx="4953000" cy="229780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3200" dirty="0" smtClean="0"/>
              <a:t>	</a:t>
            </a:r>
            <a:r>
              <a:rPr lang="en-US" sz="2800" dirty="0" smtClean="0"/>
              <a:t>is used to measure relative humidity.</a:t>
            </a:r>
          </a:p>
          <a:p>
            <a:pPr algn="just">
              <a:buNone/>
            </a:pPr>
            <a:endParaRPr lang="en-US" sz="3600" dirty="0" smtClean="0"/>
          </a:p>
          <a:p>
            <a:pPr algn="just">
              <a:buNone/>
            </a:pPr>
            <a:r>
              <a:rPr lang="en-US" sz="3600" dirty="0" smtClean="0"/>
              <a:t>		</a:t>
            </a:r>
            <a:endParaRPr lang="en-US" sz="36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6693" y="762000"/>
            <a:ext cx="6172200" cy="533399"/>
          </a:xfrm>
          <a:prstGeom prst="rect">
            <a:avLst/>
          </a:prstGeom>
        </p:spPr>
        <p:txBody>
          <a:bodyPr vert="horz">
            <a:normAutofit fontScale="25000" lnSpcReduction="20000"/>
          </a:bodyPr>
          <a:lstStyle>
            <a:lvl1pPr marL="420624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sz="2800" dirty="0"/>
              <a:t>	</a:t>
            </a:r>
            <a:r>
              <a:rPr lang="en-US" sz="12800" dirty="0" smtClean="0">
                <a:solidFill>
                  <a:srgbClr val="FF99CC"/>
                </a:solidFill>
                <a:latin typeface="Arial Black" pitchFamily="34" charset="0"/>
                <a:cs typeface="Courier New" pitchFamily="49" charset="0"/>
              </a:rPr>
              <a:t>SLING-PSYCHOMETER</a:t>
            </a:r>
            <a:endParaRPr lang="en-US" sz="12800" dirty="0">
              <a:solidFill>
                <a:srgbClr val="FF99CC"/>
              </a:solidFill>
              <a:latin typeface="Arial Black" pitchFamily="34" charset="0"/>
            </a:endParaRPr>
          </a:p>
        </p:txBody>
      </p:sp>
      <p:pic>
        <p:nvPicPr>
          <p:cNvPr id="1026" name="Picture 2" descr="C:\Users\Personal\Pictures\weather instruments\sling2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590800"/>
            <a:ext cx="5800468" cy="3276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67200" y="2133600"/>
            <a:ext cx="4632100" cy="2514600"/>
          </a:xfrm>
        </p:spPr>
        <p:txBody>
          <a:bodyPr>
            <a:normAutofit/>
          </a:bodyPr>
          <a:lstStyle/>
          <a:p>
            <a:pPr marL="36576" indent="0">
              <a:buNone/>
            </a:pPr>
            <a:r>
              <a:rPr lang="en-US" sz="2800" dirty="0" smtClean="0"/>
              <a:t>is </a:t>
            </a:r>
            <a:r>
              <a:rPr lang="en-US" sz="2800" dirty="0"/>
              <a:t>a hygrometer and thermograph combination and records both relative humidity and temperature on a graph paper.</a:t>
            </a:r>
          </a:p>
          <a:p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267200" y="1390918"/>
            <a:ext cx="4648200" cy="533399"/>
          </a:xfrm>
          <a:prstGeom prst="rect">
            <a:avLst/>
          </a:prstGeom>
        </p:spPr>
        <p:txBody>
          <a:bodyPr vert="horz">
            <a:noAutofit/>
          </a:bodyPr>
          <a:lstStyle>
            <a:lvl1pPr marL="420624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 2"/>
              <a:buNone/>
            </a:pPr>
            <a:r>
              <a:rPr lang="en-US" sz="3200" b="1" dirty="0" err="1" smtClean="0">
                <a:solidFill>
                  <a:srgbClr val="FF99CC"/>
                </a:solidFill>
                <a:latin typeface="Arial Black" pitchFamily="34" charset="0"/>
              </a:rPr>
              <a:t>Hygrothermograph</a:t>
            </a:r>
            <a:endParaRPr lang="en-US" sz="3200" b="1" dirty="0">
              <a:solidFill>
                <a:srgbClr val="FF99CC"/>
              </a:solidFill>
              <a:latin typeface="Arial Black" pitchFamily="34" charset="0"/>
            </a:endParaRPr>
          </a:p>
        </p:txBody>
      </p:sp>
      <p:pic>
        <p:nvPicPr>
          <p:cNvPr id="2050" name="Picture 2" descr="C:\Users\Personal\Pictures\weather instruments\Hi-Hygrothermograph-BEN-_i_bmw1140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71600"/>
            <a:ext cx="3810000" cy="34385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39782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457200"/>
            <a:ext cx="3276600" cy="685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3200" dirty="0" smtClean="0">
                <a:solidFill>
                  <a:srgbClr val="FF99CC"/>
                </a:solidFill>
                <a:latin typeface="Arial Black" pitchFamily="34" charset="0"/>
              </a:rPr>
              <a:t>Hygrometer</a:t>
            </a:r>
            <a:endParaRPr lang="en-US" sz="3200" dirty="0">
              <a:solidFill>
                <a:srgbClr val="FF99CC"/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066800"/>
            <a:ext cx="7010400" cy="2133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i</a:t>
            </a:r>
            <a:r>
              <a:rPr lang="en-US" sz="3200" b="1" dirty="0" smtClean="0"/>
              <a:t>s an instrument used to measure the moisture content of a gas, as in determining the relative humidity of air.</a:t>
            </a:r>
            <a:endParaRPr lang="en-US" sz="3200" b="1" dirty="0"/>
          </a:p>
        </p:txBody>
      </p:sp>
      <p:pic>
        <p:nvPicPr>
          <p:cNvPr id="3074" name="Picture 2" descr="C:\Users\Personal\Pictures\weather instruments\hygrometer..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743200"/>
            <a:ext cx="3733800" cy="34393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Personal\Pictures\weather instruments\hygromet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352800"/>
            <a:ext cx="2540000" cy="32893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09600" y="2133600"/>
            <a:ext cx="7848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>
                <a:solidFill>
                  <a:srgbClr val="FF0000"/>
                </a:solidFill>
              </a:rPr>
              <a:t>	</a:t>
            </a:r>
            <a:r>
              <a:rPr lang="en-US" sz="2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is any </a:t>
            </a:r>
            <a:r>
              <a:rPr lang="en-US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product of the condensation of atmospheric water vapor that falls under </a:t>
            </a:r>
            <a:r>
              <a:rPr lang="en-US" sz="2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gravity. The </a:t>
            </a:r>
            <a:r>
              <a:rPr lang="en-US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main forms of precipitation include drizzle, rain, sleet, snow, </a:t>
            </a:r>
            <a:r>
              <a:rPr lang="en-US" sz="24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graupel</a:t>
            </a:r>
            <a:r>
              <a:rPr lang="en-US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and hail. It occurs when a local portion of the atmosphere becomes saturated with water </a:t>
            </a:r>
            <a:r>
              <a:rPr lang="en-US" sz="2400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vapour</a:t>
            </a:r>
            <a:r>
              <a:rPr lang="en-US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and the water </a:t>
            </a:r>
            <a:r>
              <a:rPr lang="en-US" sz="2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condenses.</a:t>
            </a:r>
            <a:endParaRPr lang="en-US" sz="24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914400"/>
            <a:ext cx="8305800" cy="9144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0" dirty="0" smtClean="0">
                <a:ln w="15875">
                  <a:solidFill>
                    <a:schemeClr val="tx1"/>
                  </a:solidFill>
                </a:ln>
                <a:gradFill>
                  <a:gsLst>
                    <a:gs pos="0">
                      <a:srgbClr val="DDEBCF"/>
                    </a:gs>
                    <a:gs pos="50000">
                      <a:srgbClr val="9CB86E"/>
                    </a:gs>
                    <a:gs pos="100000">
                      <a:srgbClr val="156B13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Copperplate Gothic Bold" pitchFamily="34" charset="0"/>
                <a:ea typeface="+mj-ea"/>
                <a:cs typeface="+mj-cs"/>
              </a:rPr>
              <a:t>4. PRECIPITATION</a:t>
            </a:r>
            <a:endParaRPr kumimoji="0" lang="en-US" sz="4500" b="0" i="0" u="none" strike="noStrike" kern="1200" cap="none" spc="0" normalizeH="0" baseline="0" noProof="0" dirty="0">
              <a:ln w="15875">
                <a:solidFill>
                  <a:schemeClr val="tx1"/>
                </a:solidFill>
              </a:ln>
              <a:gradFill>
                <a:gsLst>
                  <a:gs pos="0">
                    <a:srgbClr val="DDEBCF"/>
                  </a:gs>
                  <a:gs pos="50000">
                    <a:srgbClr val="9CB86E"/>
                  </a:gs>
                  <a:gs pos="100000">
                    <a:srgbClr val="156B13"/>
                  </a:gs>
                </a:gsLst>
                <a:lin ang="5400000" scaled="0"/>
              </a:gradFill>
              <a:effectLst>
                <a:outerShdw blurRad="50800" dist="38100" dir="2700000" algn="tl" rotWithShape="0">
                  <a:schemeClr val="tx1">
                    <a:alpha val="40000"/>
                  </a:schemeClr>
                </a:outerShdw>
              </a:effectLst>
              <a:uLnTx/>
              <a:uFillTx/>
              <a:latin typeface="Copperplate Gothic Bold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Personal\Pictures\weather instruments\Raining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9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910179" y="2644169"/>
            <a:ext cx="538160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DRIZZLE</a:t>
            </a:r>
            <a:endParaRPr lang="en-US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0137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ersonal\Pictures\weather instruments\rain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003427" y="2644169"/>
            <a:ext cx="319510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RAIN</a:t>
            </a:r>
          </a:p>
        </p:txBody>
      </p:sp>
    </p:spTree>
    <p:extLst>
      <p:ext uri="{BB962C8B-B14F-4D97-AF65-F5344CB8AC3E}">
        <p14:creationId xmlns="" xmlns:p14="http://schemas.microsoft.com/office/powerpoint/2010/main" val="848600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ersonal\Pictures\weather instruments\slee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4" y="19318"/>
            <a:ext cx="9116096" cy="68386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525733" y="2644169"/>
            <a:ext cx="415049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SLEET</a:t>
            </a:r>
          </a:p>
        </p:txBody>
      </p:sp>
    </p:spTree>
    <p:extLst>
      <p:ext uri="{BB962C8B-B14F-4D97-AF65-F5344CB8AC3E}">
        <p14:creationId xmlns="" xmlns:p14="http://schemas.microsoft.com/office/powerpoint/2010/main" val="110663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Personal\Pictures\weather instruments\falling-snow-gif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593861" y="2644169"/>
            <a:ext cx="401424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SNOW</a:t>
            </a:r>
          </a:p>
        </p:txBody>
      </p:sp>
    </p:spTree>
    <p:extLst>
      <p:ext uri="{BB962C8B-B14F-4D97-AF65-F5344CB8AC3E}">
        <p14:creationId xmlns="" xmlns:p14="http://schemas.microsoft.com/office/powerpoint/2010/main" val="406631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\games\Favorites\Desktop\weather instruments\OENk4e0f99df45fa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2400"/>
            <a:ext cx="9144000" cy="701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Personal\Pictures\weather instruments\1473-GraupelSno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499010" y="2644169"/>
            <a:ext cx="620394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GRAUPEL</a:t>
            </a:r>
          </a:p>
        </p:txBody>
      </p:sp>
    </p:spTree>
    <p:extLst>
      <p:ext uri="{BB962C8B-B14F-4D97-AF65-F5344CB8AC3E}">
        <p14:creationId xmlns="" xmlns:p14="http://schemas.microsoft.com/office/powerpoint/2010/main" val="369844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Personal\Pictures\weather instruments\Hail.gif.jpg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072357" y="2644169"/>
            <a:ext cx="3057247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HAIL</a:t>
            </a:r>
          </a:p>
          <a:p>
            <a:pPr algn="ctr"/>
            <a:endParaRPr lang="en-US" sz="96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5331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admin\games\Favorites\Desktop\weather instruments\gif\cloud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752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533400"/>
            <a:ext cx="53340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ln w="15875">
                  <a:solidFill>
                    <a:schemeClr val="tx1"/>
                  </a:solidFill>
                </a:ln>
                <a:gradFill>
                  <a:gsLst>
                    <a:gs pos="0">
                      <a:srgbClr val="DDEBCF"/>
                    </a:gs>
                    <a:gs pos="50000">
                      <a:srgbClr val="9CB86E"/>
                    </a:gs>
                    <a:gs pos="100000">
                      <a:srgbClr val="156B13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Copperplate Gothic Bold" pitchFamily="34" charset="0"/>
              </a:rPr>
              <a:t>5. Clouds</a:t>
            </a:r>
            <a:endParaRPr lang="en-US" sz="5400" dirty="0">
              <a:ln w="15875">
                <a:solidFill>
                  <a:schemeClr val="tx1"/>
                </a:solidFill>
              </a:ln>
              <a:gradFill>
                <a:gsLst>
                  <a:gs pos="0">
                    <a:srgbClr val="DDEBCF"/>
                  </a:gs>
                  <a:gs pos="50000">
                    <a:srgbClr val="9CB86E"/>
                  </a:gs>
                  <a:gs pos="100000">
                    <a:srgbClr val="156B13"/>
                  </a:gs>
                </a:gsLst>
                <a:lin ang="5400000" scaled="0"/>
              </a:gradFill>
              <a:effectLst>
                <a:outerShdw blurRad="50800" dist="38100" dir="2700000" algn="tl" rotWithShape="0">
                  <a:schemeClr val="tx1">
                    <a:alpha val="40000"/>
                  </a:schemeClr>
                </a:outerShdw>
              </a:effectLst>
              <a:latin typeface="Copperplate Gothic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133600"/>
            <a:ext cx="7467600" cy="2819400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en-US" sz="3200" b="1" dirty="0" smtClean="0">
                <a:solidFill>
                  <a:schemeClr val="bg1"/>
                </a:solidFill>
              </a:rPr>
              <a:t>	</a:t>
            </a: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rgbClr val="FF99CC"/>
                </a:solidFill>
              </a:rPr>
              <a:t>	</a:t>
            </a: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</a:rPr>
              <a:t>are condensed water vapor carried aloft and are either composed of water droplets or ice crystals depending upon their altitude and temperature conditions.</a:t>
            </a:r>
            <a:endParaRPr lang="en-US" sz="3200" b="1" dirty="0">
              <a:ln>
                <a:solidFill>
                  <a:schemeClr val="bg1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143000"/>
            <a:ext cx="8493125" cy="838200"/>
          </a:xfrm>
          <a:noFill/>
          <a:ln/>
        </p:spPr>
        <p:txBody>
          <a:bodyPr lIns="92075" tIns="46038" rIns="92075" bIns="46038">
            <a:normAutofit fontScale="90000"/>
          </a:bodyPr>
          <a:lstStyle/>
          <a:p>
            <a:pPr algn="ctr"/>
            <a:r>
              <a:rPr lang="en-US" sz="4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Local Action:  Does It Make a Difference?</a:t>
            </a:r>
            <a:endParaRPr lang="en-US" b="1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667000"/>
            <a:ext cx="8382000" cy="2438400"/>
          </a:xfrm>
        </p:spPr>
        <p:txBody>
          <a:bodyPr>
            <a:normAutofit fontScale="92500" lnSpcReduction="20000"/>
          </a:bodyPr>
          <a:lstStyle/>
          <a:p>
            <a:pPr algn="ctr">
              <a:lnSpc>
                <a:spcPct val="90000"/>
              </a:lnSpc>
              <a:buFont typeface="Monotype Sorts" pitchFamily="2" charset="2"/>
              <a:buNone/>
            </a:pPr>
            <a:r>
              <a:rPr lang="en-US" sz="3600" dirty="0">
                <a:solidFill>
                  <a:srgbClr val="92D050"/>
                </a:solidFill>
              </a:rPr>
              <a:t>“Never doubt that a small group of thoughtful, committed citizens can change the world; indeed it’s the only thing that ever has.</a:t>
            </a:r>
          </a:p>
          <a:p>
            <a:pPr algn="ctr">
              <a:lnSpc>
                <a:spcPct val="90000"/>
              </a:lnSpc>
              <a:buFont typeface="Monotype Sorts" pitchFamily="2" charset="2"/>
              <a:buNone/>
            </a:pPr>
            <a:endParaRPr lang="en-US" sz="3600" dirty="0">
              <a:solidFill>
                <a:srgbClr val="92D050"/>
              </a:solidFill>
            </a:endParaRPr>
          </a:p>
          <a:p>
            <a:pPr algn="ctr">
              <a:lnSpc>
                <a:spcPct val="90000"/>
              </a:lnSpc>
              <a:buFont typeface="Monotype Sorts" pitchFamily="2" charset="2"/>
              <a:buNone/>
            </a:pPr>
            <a:r>
              <a:rPr lang="en-US" dirty="0">
                <a:solidFill>
                  <a:srgbClr val="92D050"/>
                </a:solidFill>
              </a:rPr>
              <a:t>Margaret Mead.</a:t>
            </a:r>
          </a:p>
          <a:p>
            <a:pPr>
              <a:lnSpc>
                <a:spcPct val="90000"/>
              </a:lnSpc>
            </a:pPr>
            <a:endParaRPr lang="en-US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3304058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7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298" name="Picture 2" descr="message"/>
          <p:cNvPicPr>
            <a:picLocks noGrp="1" noChangeAspect="1" noChangeArrowheads="1"/>
          </p:cNvPicPr>
          <p:nvPr>
            <p:ph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3299" name="WordArt 3"/>
          <p:cNvSpPr>
            <a:spLocks noChangeArrowheads="1" noChangeShapeType="1" noTextEdit="1"/>
          </p:cNvSpPr>
          <p:nvPr/>
        </p:nvSpPr>
        <p:spPr bwMode="auto">
          <a:xfrm>
            <a:off x="1371600" y="990600"/>
            <a:ext cx="6553200" cy="2667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Our Earth</a:t>
            </a:r>
          </a:p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Our Future</a:t>
            </a:r>
          </a:p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Our Choice</a:t>
            </a:r>
          </a:p>
        </p:txBody>
      </p:sp>
      <p:sp>
        <p:nvSpPr>
          <p:cNvPr id="183300" name="Rectangle 4"/>
          <p:cNvSpPr>
            <a:spLocks noChangeArrowheads="1"/>
          </p:cNvSpPr>
          <p:nvPr/>
        </p:nvSpPr>
        <p:spPr bwMode="auto">
          <a:xfrm>
            <a:off x="914400" y="41148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6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Thank You!</a:t>
            </a:r>
          </a:p>
        </p:txBody>
      </p:sp>
    </p:spTree>
    <p:extLst>
      <p:ext uri="{BB962C8B-B14F-4D97-AF65-F5344CB8AC3E}">
        <p14:creationId xmlns="" xmlns:p14="http://schemas.microsoft.com/office/powerpoint/2010/main" val="6251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29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362200"/>
            <a:ext cx="7467600" cy="114300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ernard MT Condensed" pitchFamily="18" charset="0"/>
              </a:rPr>
              <a:t>Basic Weather Parameters and Instruments Used</a:t>
            </a:r>
            <a:endParaRPr lang="en-US" sz="7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Bernard MT Condensed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152400"/>
            <a:ext cx="5638800" cy="838200"/>
          </a:xfrm>
        </p:spPr>
        <p:txBody>
          <a:bodyPr>
            <a:noAutofit/>
          </a:bodyPr>
          <a:lstStyle/>
          <a:p>
            <a:pPr algn="ctr"/>
            <a:r>
              <a:rPr lang="en-US" sz="5000" b="1" dirty="0" smtClean="0">
                <a:ln w="15875">
                  <a:solidFill>
                    <a:schemeClr val="tx1"/>
                  </a:solidFill>
                </a:ln>
                <a:gradFill>
                  <a:gsLst>
                    <a:gs pos="0">
                      <a:srgbClr val="DDEBCF"/>
                    </a:gs>
                    <a:gs pos="50000">
                      <a:srgbClr val="9CB86E"/>
                    </a:gs>
                    <a:gs pos="100000">
                      <a:srgbClr val="156B13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pperplate Gothic Bold" pitchFamily="34" charset="0"/>
              </a:rPr>
              <a:t>1.Temperature</a:t>
            </a:r>
            <a:endParaRPr lang="en-US" sz="5000" b="1" dirty="0">
              <a:ln w="15875">
                <a:solidFill>
                  <a:schemeClr val="tx1"/>
                </a:solidFill>
              </a:ln>
              <a:gradFill>
                <a:gsLst>
                  <a:gs pos="0">
                    <a:srgbClr val="DDEBCF"/>
                  </a:gs>
                  <a:gs pos="50000">
                    <a:srgbClr val="9CB86E"/>
                  </a:gs>
                  <a:gs pos="100000">
                    <a:srgbClr val="156B13"/>
                  </a:gs>
                </a:gsLst>
                <a:lin ang="5400000" scaled="0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pperplate Gothic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52600"/>
            <a:ext cx="4419600" cy="15240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sz="2800" dirty="0" smtClean="0">
                <a:solidFill>
                  <a:srgbClr val="FF99CC"/>
                </a:solidFill>
                <a:latin typeface="Arial Black" pitchFamily="34" charset="0"/>
              </a:rPr>
              <a:t>Thermometer</a:t>
            </a:r>
            <a:r>
              <a:rPr lang="en-US" sz="2800" b="1" dirty="0" smtClean="0">
                <a:latin typeface="Arial Black" pitchFamily="34" charset="0"/>
              </a:rPr>
              <a:t> </a:t>
            </a:r>
            <a:r>
              <a:rPr lang="en-US" sz="2800" b="1" dirty="0" smtClean="0"/>
              <a:t>is an instrument for measuring temperature.</a:t>
            </a:r>
            <a:endParaRPr lang="en-US" sz="2800" b="1" dirty="0"/>
          </a:p>
        </p:txBody>
      </p:sp>
      <p:pic>
        <p:nvPicPr>
          <p:cNvPr id="1027" name="Picture 3" descr="C:\Users\admin\games\Favorites\Desktop\weather instruments\thermom4.gi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143000"/>
            <a:ext cx="3124200" cy="274779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62000" y="4038600"/>
            <a:ext cx="7696200" cy="2630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Mercury</a:t>
            </a:r>
            <a:r>
              <a:rPr lang="en-US" sz="2400" b="1" dirty="0" smtClean="0"/>
              <a:t> is the liquid used in the </a:t>
            </a:r>
            <a:r>
              <a:rPr lang="en-US" sz="2400" b="1" i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maximum thermometer </a:t>
            </a:r>
            <a:r>
              <a:rPr lang="en-US" sz="2400" b="1" dirty="0" smtClean="0"/>
              <a:t>which has a narrowed passage called a constriction in the bow of the glass tube just above the bulb.</a:t>
            </a:r>
          </a:p>
          <a:p>
            <a:pPr algn="just"/>
            <a:endParaRPr lang="en-US" sz="1200" b="1" dirty="0"/>
          </a:p>
          <a:p>
            <a:pPr algn="just"/>
            <a:r>
              <a:rPr lang="en-US" sz="2400" b="1" dirty="0" smtClean="0"/>
              <a:t>	A </a:t>
            </a:r>
            <a:r>
              <a:rPr lang="en-US" sz="2400" b="1" i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minimum thermometer </a:t>
            </a:r>
            <a:r>
              <a:rPr lang="en-US" sz="2400" b="1" dirty="0" smtClean="0"/>
              <a:t>contains a liquid of low density like alcohol.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905000"/>
            <a:ext cx="4572000" cy="3048000"/>
          </a:xfrm>
        </p:spPr>
        <p:txBody>
          <a:bodyPr>
            <a:noAutofit/>
          </a:bodyPr>
          <a:lstStyle/>
          <a:p>
            <a:pPr algn="r">
              <a:buNone/>
            </a:pPr>
            <a:r>
              <a:rPr lang="en-US" sz="3600" dirty="0" smtClean="0"/>
              <a:t>The </a:t>
            </a:r>
            <a:r>
              <a:rPr lang="en-US" sz="3600" b="1" dirty="0" smtClean="0">
                <a:solidFill>
                  <a:srgbClr val="FF99CC"/>
                </a:solidFill>
                <a:latin typeface="Arial Black" pitchFamily="34" charset="0"/>
              </a:rPr>
              <a:t>thermograph</a:t>
            </a:r>
            <a:r>
              <a:rPr lang="en-US" sz="3600" dirty="0" smtClean="0"/>
              <a:t> is an instrument that records air temperature on graph paper.</a:t>
            </a:r>
            <a:endParaRPr lang="en-US" sz="3600" dirty="0"/>
          </a:p>
        </p:txBody>
      </p:sp>
      <p:pic>
        <p:nvPicPr>
          <p:cNvPr id="2050" name="Picture 2" descr="C:\Users\admin\games\Favorites\Desktop\weather instruments\thermograp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676400"/>
            <a:ext cx="3657600" cy="3455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5486400"/>
            <a:ext cx="5410200" cy="6397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200" b="1" dirty="0" smtClean="0"/>
              <a:t>Thermometer Shelter</a:t>
            </a:r>
            <a:endParaRPr lang="en-US" sz="3200" b="1" dirty="0"/>
          </a:p>
        </p:txBody>
      </p:sp>
      <p:pic>
        <p:nvPicPr>
          <p:cNvPr id="3074" name="Picture 2" descr="C:\Users\admin\games\Favorites\Desktop\weather instruments\Thermometer-Shelter-BEN-_i_BMN1271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762000"/>
            <a:ext cx="3200399" cy="46223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305800" cy="914400"/>
          </a:xfrm>
        </p:spPr>
        <p:txBody>
          <a:bodyPr>
            <a:noAutofit/>
          </a:bodyPr>
          <a:lstStyle/>
          <a:p>
            <a:pPr algn="ctr"/>
            <a:r>
              <a:rPr lang="en-US" sz="4500" dirty="0" smtClean="0">
                <a:ln w="15875">
                  <a:solidFill>
                    <a:schemeClr val="tx1"/>
                  </a:solidFill>
                </a:ln>
                <a:gradFill>
                  <a:gsLst>
                    <a:gs pos="0">
                      <a:srgbClr val="DDEBCF"/>
                    </a:gs>
                    <a:gs pos="50000">
                      <a:srgbClr val="9CB86E"/>
                    </a:gs>
                    <a:gs pos="100000">
                      <a:srgbClr val="156B13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Copperplate Gothic Bold" pitchFamily="34" charset="0"/>
              </a:rPr>
              <a:t>2. Atmospheric </a:t>
            </a:r>
            <a:r>
              <a:rPr lang="en-US" sz="4500" dirty="0" smtClean="0">
                <a:ln w="15875">
                  <a:solidFill>
                    <a:schemeClr val="tx1"/>
                  </a:solidFill>
                </a:ln>
                <a:gradFill>
                  <a:gsLst>
                    <a:gs pos="0">
                      <a:srgbClr val="DDEBCF"/>
                    </a:gs>
                    <a:gs pos="50000">
                      <a:srgbClr val="9CB86E"/>
                    </a:gs>
                    <a:gs pos="100000">
                      <a:srgbClr val="156B13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Copperplate Gothic Bold" pitchFamily="34" charset="0"/>
              </a:rPr>
              <a:t>Pressure</a:t>
            </a:r>
            <a:endParaRPr lang="en-US" sz="4500" dirty="0">
              <a:ln w="15875">
                <a:solidFill>
                  <a:schemeClr val="tx1"/>
                </a:solidFill>
              </a:ln>
              <a:gradFill>
                <a:gsLst>
                  <a:gs pos="0">
                    <a:srgbClr val="DDEBCF"/>
                  </a:gs>
                  <a:gs pos="50000">
                    <a:srgbClr val="9CB86E"/>
                  </a:gs>
                  <a:gs pos="100000">
                    <a:srgbClr val="156B13"/>
                  </a:gs>
                </a:gsLst>
                <a:lin ang="5400000" scaled="0"/>
              </a:gradFill>
              <a:effectLst>
                <a:outerShdw blurRad="50800" dist="38100" dir="2700000" algn="tl" rotWithShape="0">
                  <a:schemeClr val="tx1">
                    <a:alpha val="40000"/>
                  </a:schemeClr>
                </a:outerShdw>
              </a:effectLst>
              <a:latin typeface="Copperplate Gothic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153400" cy="182880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en-US" sz="2800" dirty="0" smtClean="0"/>
              <a:t> 		The atmospheric pressure on a given surface is the force exerted per unit area by overlying column of air extending to the outer limit of the atmosphere.</a:t>
            </a:r>
            <a:endParaRPr lang="en-US" sz="2800" dirty="0"/>
          </a:p>
        </p:txBody>
      </p:sp>
      <p:pic>
        <p:nvPicPr>
          <p:cNvPr id="4098" name="Picture 2" descr="C:\Users\admin\games\Favorites\Desktop\weather instruments\Barometer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3276600"/>
            <a:ext cx="2443430" cy="335505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76400" y="4191000"/>
            <a:ext cx="37338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99CC"/>
                </a:solidFill>
                <a:latin typeface="Arial Black" pitchFamily="34" charset="0"/>
              </a:rPr>
              <a:t>Barometer</a:t>
            </a:r>
            <a:r>
              <a:rPr lang="en-US" sz="2400" dirty="0" smtClean="0"/>
              <a:t> is an instrument for measuring atmospheric pressure.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381000"/>
            <a:ext cx="4572000" cy="685799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Two types of barometer: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143000" y="5410200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Mercurial Barometer</a:t>
            </a:r>
            <a:endParaRPr 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257800" y="5410200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Aneroid Barometer</a:t>
            </a:r>
            <a:endParaRPr lang="en-US" sz="2400" b="1" dirty="0"/>
          </a:p>
        </p:txBody>
      </p:sp>
      <p:pic>
        <p:nvPicPr>
          <p:cNvPr id="5122" name="Picture 2" descr="C:\Users\admin\games\Favorites\Desktop\weather instruments\mercurial-barometer.gi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447800"/>
            <a:ext cx="2895600" cy="3867193"/>
          </a:xfrm>
          <a:prstGeom prst="rect">
            <a:avLst/>
          </a:prstGeom>
          <a:noFill/>
        </p:spPr>
      </p:pic>
      <p:pic>
        <p:nvPicPr>
          <p:cNvPr id="5123" name="Picture 3" descr="C:\Users\admin\games\Favorites\Desktop\weather instruments\aneroid-barometer.gi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2362200"/>
            <a:ext cx="3566352" cy="28356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924800" cy="1600200"/>
          </a:xfrm>
        </p:spPr>
        <p:txBody>
          <a:bodyPr>
            <a:noAutofit/>
          </a:bodyPr>
          <a:lstStyle/>
          <a:p>
            <a:pPr algn="ctr"/>
            <a:r>
              <a:rPr lang="en-US" sz="4300" dirty="0" smtClean="0">
                <a:ln w="12700">
                  <a:solidFill>
                    <a:schemeClr val="tx1"/>
                  </a:solidFill>
                </a:ln>
                <a:gradFill>
                  <a:gsLst>
                    <a:gs pos="0">
                      <a:srgbClr val="DDEBCF"/>
                    </a:gs>
                    <a:gs pos="50000">
                      <a:srgbClr val="9CB86E"/>
                    </a:gs>
                    <a:gs pos="100000">
                      <a:srgbClr val="156B13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Copperplate Gothic Bold" pitchFamily="34" charset="0"/>
              </a:rPr>
              <a:t>3. S</a:t>
            </a:r>
            <a:r>
              <a:rPr lang="en-US" sz="4300" dirty="0" smtClean="0">
                <a:ln w="15875">
                  <a:solidFill>
                    <a:schemeClr val="tx1"/>
                  </a:solidFill>
                </a:ln>
                <a:gradFill>
                  <a:gsLst>
                    <a:gs pos="0">
                      <a:srgbClr val="DDEBCF"/>
                    </a:gs>
                    <a:gs pos="50000">
                      <a:srgbClr val="9CB86E"/>
                    </a:gs>
                    <a:gs pos="100000">
                      <a:srgbClr val="156B13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Copperplate Gothic Bold" pitchFamily="34" charset="0"/>
              </a:rPr>
              <a:t>urface </a:t>
            </a:r>
            <a:r>
              <a:rPr lang="en-US" sz="4300" dirty="0" smtClean="0">
                <a:ln w="15875">
                  <a:solidFill>
                    <a:schemeClr val="tx1"/>
                  </a:solidFill>
                </a:ln>
                <a:gradFill>
                  <a:gsLst>
                    <a:gs pos="0">
                      <a:srgbClr val="DDEBCF"/>
                    </a:gs>
                    <a:gs pos="50000">
                      <a:srgbClr val="9CB86E"/>
                    </a:gs>
                    <a:gs pos="100000">
                      <a:srgbClr val="156B13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Copperplate Gothic Bold" pitchFamily="34" charset="0"/>
              </a:rPr>
              <a:t>Wind Velocity and Directions</a:t>
            </a:r>
            <a:endParaRPr lang="en-US" sz="4300" dirty="0">
              <a:ln w="15875">
                <a:solidFill>
                  <a:schemeClr val="tx1"/>
                </a:solidFill>
              </a:ln>
              <a:gradFill>
                <a:gsLst>
                  <a:gs pos="0">
                    <a:srgbClr val="DDEBCF"/>
                  </a:gs>
                  <a:gs pos="50000">
                    <a:srgbClr val="9CB86E"/>
                  </a:gs>
                  <a:gs pos="100000">
                    <a:srgbClr val="156B13"/>
                  </a:gs>
                </a:gsLst>
                <a:lin ang="5400000" scaled="0"/>
              </a:gradFill>
              <a:effectLst>
                <a:outerShdw blurRad="50800" dist="38100" dir="2700000" algn="tl" rotWithShape="0">
                  <a:schemeClr val="tx1">
                    <a:alpha val="40000"/>
                  </a:schemeClr>
                </a:outerShdw>
              </a:effectLst>
              <a:latin typeface="Copperplate Gothic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0" y="2667000"/>
            <a:ext cx="2819400" cy="5334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3200" dirty="0" smtClean="0">
                <a:solidFill>
                  <a:srgbClr val="FF99CC"/>
                </a:solidFill>
                <a:latin typeface="Arial Black" pitchFamily="34" charset="0"/>
              </a:rPr>
              <a:t>Wind vane</a:t>
            </a:r>
            <a:endParaRPr lang="en-US" sz="3200" dirty="0">
              <a:solidFill>
                <a:srgbClr val="FF99CC"/>
              </a:solidFill>
              <a:latin typeface="Arial Black" pitchFamily="34" charset="0"/>
            </a:endParaRPr>
          </a:p>
        </p:txBody>
      </p:sp>
      <p:pic>
        <p:nvPicPr>
          <p:cNvPr id="6146" name="Picture 2" descr="C:\Users\admin\games\Favorites\Desktop\weather instruments\wind_vane.gif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1295400" y="2286000"/>
            <a:ext cx="3124200" cy="305262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29200" y="3200400"/>
            <a:ext cx="3733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is an instrument used to indicate wind direction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234</TotalTime>
  <Words>247</Words>
  <Application>Microsoft Office PowerPoint</Application>
  <PresentationFormat>On-screen Show (4:3)</PresentationFormat>
  <Paragraphs>51</Paragraphs>
  <Slides>24</Slides>
  <Notes>3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Technic</vt:lpstr>
      <vt:lpstr>Weather Instruments</vt:lpstr>
      <vt:lpstr>Slide 2</vt:lpstr>
      <vt:lpstr>Basic Weather Parameters and Instruments Used</vt:lpstr>
      <vt:lpstr>1.Temperature</vt:lpstr>
      <vt:lpstr>Slide 5</vt:lpstr>
      <vt:lpstr>Slide 6</vt:lpstr>
      <vt:lpstr>2. Atmospheric Pressure</vt:lpstr>
      <vt:lpstr>Slide 8</vt:lpstr>
      <vt:lpstr>3. Surface Wind Velocity and Directions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5. Clouds</vt:lpstr>
      <vt:lpstr>Local Action:  Does It Make a Difference?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</cp:lastModifiedBy>
  <cp:revision>23</cp:revision>
  <dcterms:created xsi:type="dcterms:W3CDTF">2012-02-22T04:19:07Z</dcterms:created>
  <dcterms:modified xsi:type="dcterms:W3CDTF">2012-02-29T00:44:33Z</dcterms:modified>
</cp:coreProperties>
</file>